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C6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4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0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0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9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2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7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5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2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0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3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2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430AA-6429-422F-B681-BB77DB7FA202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983E9-1DCB-4A23-81FA-8D4C83ED2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1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2811" y="658355"/>
            <a:ext cx="4733284" cy="18582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2897" y="224937"/>
            <a:ext cx="11447585" cy="6365630"/>
          </a:xfrm>
          <a:prstGeom prst="rect">
            <a:avLst/>
          </a:prstGeom>
          <a:noFill/>
          <a:ln w="101600">
            <a:solidFill>
              <a:srgbClr val="14C6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70390" y="3042052"/>
            <a:ext cx="7858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MISSION STATEMENT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7614" y="3810223"/>
            <a:ext cx="80581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To serve as a professional development </a:t>
            </a:r>
          </a:p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platform that showcases </a:t>
            </a:r>
          </a:p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educational and career opportunities </a:t>
            </a:r>
          </a:p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for military affiliated students</a:t>
            </a:r>
            <a:endParaRPr lang="en-US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0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2811" y="658355"/>
            <a:ext cx="4733284" cy="18582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2897" y="224937"/>
            <a:ext cx="11447585" cy="6365630"/>
          </a:xfrm>
          <a:prstGeom prst="rect">
            <a:avLst/>
          </a:prstGeom>
          <a:noFill/>
          <a:ln w="101600">
            <a:solidFill>
              <a:srgbClr val="14C6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70390" y="3042052"/>
            <a:ext cx="7858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VISION STATEMENT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37614" y="3810223"/>
            <a:ext cx="80581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To facilitate meaningful dialogue </a:t>
            </a:r>
          </a:p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that leads to relevant </a:t>
            </a:r>
          </a:p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strategies, innovation, and collaboration </a:t>
            </a:r>
          </a:p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to enhance student success</a:t>
            </a:r>
            <a:endParaRPr lang="en-US" sz="3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89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4338" y="5378500"/>
            <a:ext cx="2748279" cy="107895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2897" y="224937"/>
            <a:ext cx="11447585" cy="6365630"/>
          </a:xfrm>
          <a:prstGeom prst="rect">
            <a:avLst/>
          </a:prstGeom>
          <a:noFill/>
          <a:ln w="101600">
            <a:solidFill>
              <a:srgbClr val="14C6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37624" y="477412"/>
            <a:ext cx="7858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Garamond" panose="02020404030301010803" pitchFamily="18" charset="0"/>
              </a:rPr>
              <a:t>CCME GUIDING VALUES</a:t>
            </a:r>
            <a:endParaRPr lang="en-US" sz="3200" dirty="0"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0812" y="1088524"/>
            <a:ext cx="939175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smtClean="0">
                <a:latin typeface="Garamond" panose="02020404030301010803" pitchFamily="18" charset="0"/>
              </a:rPr>
              <a:t>     Commitment to Student Success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Garamond" panose="02020404030301010803" pitchFamily="18" charset="0"/>
              </a:rPr>
              <a:t>	</a:t>
            </a:r>
            <a:r>
              <a:rPr lang="en-US" dirty="0" smtClean="0">
                <a:latin typeface="Garamond" panose="02020404030301010803" pitchFamily="18" charset="0"/>
              </a:rPr>
              <a:t>Advocate for a positive military affiliated student academic experience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	</a:t>
            </a:r>
            <a:r>
              <a:rPr lang="en-US" dirty="0" smtClean="0">
                <a:latin typeface="Garamond" panose="02020404030301010803" pitchFamily="18" charset="0"/>
              </a:rPr>
              <a:t>Influence guidelines for innovative and relevant career pathways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	</a:t>
            </a:r>
            <a:r>
              <a:rPr lang="en-US" dirty="0" smtClean="0">
                <a:latin typeface="Garamond" panose="02020404030301010803" pitchFamily="18" charset="0"/>
              </a:rPr>
              <a:t>Provide a platform to disseminate new ideas, policies and procedures</a:t>
            </a:r>
          </a:p>
          <a:p>
            <a:pPr lvl="1"/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smtClean="0">
                <a:latin typeface="Garamond" panose="02020404030301010803" pitchFamily="18" charset="0"/>
              </a:rPr>
              <a:t>      </a:t>
            </a:r>
            <a:r>
              <a:rPr lang="en-US" sz="2400" b="1" dirty="0" smtClean="0">
                <a:latin typeface="Garamond" panose="02020404030301010803" pitchFamily="18" charset="0"/>
              </a:rPr>
              <a:t>Collaboration and Effective Communication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aramond" panose="02020404030301010803" pitchFamily="18" charset="0"/>
              </a:rPr>
              <a:t>	</a:t>
            </a:r>
            <a:r>
              <a:rPr lang="en-US" dirty="0" smtClean="0">
                <a:latin typeface="Garamond" panose="02020404030301010803" pitchFamily="18" charset="0"/>
              </a:rPr>
              <a:t>Reciprocate the exchange of best practices and lessons learned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	</a:t>
            </a:r>
            <a:r>
              <a:rPr lang="en-US" dirty="0" smtClean="0">
                <a:latin typeface="Garamond" panose="02020404030301010803" pitchFamily="18" charset="0"/>
              </a:rPr>
              <a:t>Create space for open communication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	</a:t>
            </a:r>
            <a:r>
              <a:rPr lang="en-US" dirty="0" smtClean="0">
                <a:latin typeface="Garamond" panose="02020404030301010803" pitchFamily="18" charset="0"/>
              </a:rPr>
              <a:t>Provide access to Subject </a:t>
            </a:r>
            <a:r>
              <a:rPr lang="en-US" dirty="0">
                <a:latin typeface="Garamond" panose="02020404030301010803" pitchFamily="18" charset="0"/>
              </a:rPr>
              <a:t>M</a:t>
            </a:r>
            <a:r>
              <a:rPr lang="en-US" dirty="0" smtClean="0">
                <a:latin typeface="Garamond" panose="02020404030301010803" pitchFamily="18" charset="0"/>
              </a:rPr>
              <a:t>atter </a:t>
            </a:r>
            <a:r>
              <a:rPr lang="en-US" dirty="0">
                <a:latin typeface="Garamond" panose="02020404030301010803" pitchFamily="18" charset="0"/>
              </a:rPr>
              <a:t>E</a:t>
            </a:r>
            <a:r>
              <a:rPr lang="en-US" dirty="0" smtClean="0">
                <a:latin typeface="Garamond" panose="02020404030301010803" pitchFamily="18" charset="0"/>
              </a:rPr>
              <a:t>xperts (SMEs) in military and veterans student education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r>
              <a:rPr lang="en-US" sz="2400" b="1" dirty="0" smtClean="0">
                <a:latin typeface="Garamond" panose="02020404030301010803" pitchFamily="18" charset="0"/>
              </a:rPr>
              <a:t>       Mutual Respect and Trust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Garamond" panose="02020404030301010803" pitchFamily="18" charset="0"/>
              </a:rPr>
              <a:t>	</a:t>
            </a:r>
            <a:r>
              <a:rPr lang="en-US" dirty="0" smtClean="0">
                <a:latin typeface="Garamond" panose="02020404030301010803" pitchFamily="18" charset="0"/>
              </a:rPr>
              <a:t>Provide an environment that stimulates meaningful and positive discussions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aramond" panose="02020404030301010803" pitchFamily="18" charset="0"/>
              </a:rPr>
              <a:t>	</a:t>
            </a:r>
            <a:r>
              <a:rPr lang="en-US" dirty="0" smtClean="0">
                <a:latin typeface="Garamond" panose="02020404030301010803" pitchFamily="18" charset="0"/>
              </a:rPr>
              <a:t>Encourage sincerity and openness</a:t>
            </a:r>
          </a:p>
          <a:p>
            <a:pPr lvl="1"/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smtClean="0">
                <a:latin typeface="Garamond" panose="02020404030301010803" pitchFamily="18" charset="0"/>
              </a:rPr>
              <a:t>      </a:t>
            </a:r>
            <a:r>
              <a:rPr lang="en-US" sz="2400" b="1" dirty="0" smtClean="0">
                <a:latin typeface="Garamond" panose="02020404030301010803" pitchFamily="18" charset="0"/>
              </a:rPr>
              <a:t>Envision Student Success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Garamond" panose="02020404030301010803" pitchFamily="18" charset="0"/>
              </a:rPr>
              <a:t>	</a:t>
            </a:r>
            <a:r>
              <a:rPr lang="en-US" dirty="0" smtClean="0">
                <a:latin typeface="Garamond" panose="02020404030301010803" pitchFamily="18" charset="0"/>
              </a:rPr>
              <a:t>Analyze data to measure results and determine outcomes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Garamond" panose="02020404030301010803" pitchFamily="18" charset="0"/>
              </a:rPr>
              <a:t>	Propose topics and direction of future professional symposiums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Garamond" panose="02020404030301010803" pitchFamily="18" charset="0"/>
              </a:rPr>
              <a:t>	Promote educational partnerships that support student success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191004" y="1059276"/>
            <a:ext cx="512859" cy="463343"/>
          </a:xfrm>
          <a:prstGeom prst="ellipse">
            <a:avLst/>
          </a:prstGeom>
          <a:solidFill>
            <a:srgbClr val="14C6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33272" y="1034126"/>
            <a:ext cx="428322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aramond" panose="02020404030301010803" pitchFamily="18" charset="0"/>
              </a:rPr>
              <a:t>C</a:t>
            </a:r>
            <a:endParaRPr lang="en-US" sz="2800" b="1" cap="none" spc="0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004" y="2527310"/>
            <a:ext cx="524301" cy="4755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555" y="3972285"/>
            <a:ext cx="524301" cy="47552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005" y="5210535"/>
            <a:ext cx="524301" cy="47552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235574" y="3948439"/>
            <a:ext cx="5132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dirty="0" smtClean="0">
                <a:ln w="10160">
                  <a:solidFill>
                    <a:srgbClr val="4472C4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aramond" panose="02020404030301010803" pitchFamily="18" charset="0"/>
              </a:rPr>
              <a:t>M</a:t>
            </a:r>
            <a:endParaRPr lang="en-US" sz="2800" b="1" dirty="0">
              <a:ln w="10160">
                <a:solidFill>
                  <a:srgbClr val="4472C4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33272" y="5186689"/>
            <a:ext cx="439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 dirty="0" smtClean="0">
                <a:ln w="10160">
                  <a:solidFill>
                    <a:srgbClr val="4472C4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Garamond" panose="02020404030301010803" pitchFamily="18" charset="0"/>
              </a:rPr>
              <a:t>E</a:t>
            </a:r>
            <a:endParaRPr lang="en-US" sz="2800" b="1" dirty="0">
              <a:ln w="10160">
                <a:solidFill>
                  <a:srgbClr val="4472C4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3309" y="2621805"/>
            <a:ext cx="26824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91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50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</vt:vector>
  </TitlesOfParts>
  <Company>University of Massachusetts Lowell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Wert, Janine</dc:creator>
  <cp:lastModifiedBy>Wert, Janine</cp:lastModifiedBy>
  <cp:revision>12</cp:revision>
  <dcterms:created xsi:type="dcterms:W3CDTF">2018-08-16T16:13:31Z</dcterms:created>
  <dcterms:modified xsi:type="dcterms:W3CDTF">2018-08-16T18:38:00Z</dcterms:modified>
</cp:coreProperties>
</file>